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  <p:embeddedFont>
      <p:font typeface="Roboto Light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  <p:ext uri="GoogleSlidesCustomDataVersion2">
      <go:slidesCustomData xmlns:go="http://customooxmlschemas.google.com/" r:id="rId21" roundtripDataSignature="AMtx7mir6S2d1h6Hmp1N1nljb/WXikuY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Light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customschemas.google.com/relationships/presentationmetadata" Target="metadata"/><Relationship Id="rId13" Type="http://schemas.openxmlformats.org/officeDocument/2006/relationships/font" Target="fonts/Robot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RobotoLight-regular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Light-italic.fntdata"/><Relationship Id="rId6" Type="http://schemas.openxmlformats.org/officeDocument/2006/relationships/slide" Target="slides/slide1.xml"/><Relationship Id="rId18" Type="http://schemas.openxmlformats.org/officeDocument/2006/relationships/font" Target="fonts/RobotoL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" name="Google Shape;6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8c9bcd90d2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" name="Google Shape;73;g38c9bcd90d2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a54d625317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g3a54d62531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a68d4655c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g3a68d4655c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a68e7ef1b8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4" name="Google Shape;94;g3a68e7ef1b8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a68e7ef1b8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g3a68e7ef1b8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a68e7ef1b8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g3a68e7ef1b8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EP] Slide de título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3"/>
          <p:cNvSpPr txBox="1"/>
          <p:nvPr>
            <p:ph type="ctrTitle"/>
          </p:nvPr>
        </p:nvSpPr>
        <p:spPr>
          <a:xfrm>
            <a:off x="1194625" y="720000"/>
            <a:ext cx="3244800" cy="15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" name="Google Shape;11;p23"/>
          <p:cNvSpPr txBox="1"/>
          <p:nvPr>
            <p:ph idx="1" type="subTitle"/>
          </p:nvPr>
        </p:nvSpPr>
        <p:spPr>
          <a:xfrm>
            <a:off x="1194625" y="2563750"/>
            <a:ext cx="2856300" cy="21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" name="Google Shape;1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CT] Capa seção">
  <p:cSld name="TITLE_AND_BOD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CT] Slide de título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3" name="Google Shape;43;p32"/>
          <p:cNvSpPr txBox="1"/>
          <p:nvPr>
            <p:ph type="ctrTitle"/>
          </p:nvPr>
        </p:nvSpPr>
        <p:spPr>
          <a:xfrm>
            <a:off x="1194625" y="720000"/>
            <a:ext cx="3244800" cy="15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4" name="Google Shape;44;p32"/>
          <p:cNvSpPr txBox="1"/>
          <p:nvPr>
            <p:ph idx="1" type="subTitle"/>
          </p:nvPr>
        </p:nvSpPr>
        <p:spPr>
          <a:xfrm>
            <a:off x="1194625" y="2563750"/>
            <a:ext cx="2856300" cy="21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CT] Slide de conteúdo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7" name="Google Shape;47;p33"/>
          <p:cNvSpPr txBox="1"/>
          <p:nvPr>
            <p:ph type="ctrTitle"/>
          </p:nvPr>
        </p:nvSpPr>
        <p:spPr>
          <a:xfrm>
            <a:off x="1194625" y="720000"/>
            <a:ext cx="3244800" cy="15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8" name="Google Shape;48;p33"/>
          <p:cNvSpPr txBox="1"/>
          <p:nvPr>
            <p:ph idx="1" type="subTitle"/>
          </p:nvPr>
        </p:nvSpPr>
        <p:spPr>
          <a:xfrm>
            <a:off x="1194625" y="2563750"/>
            <a:ext cx="2856300" cy="21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EC] Capa seção">
  <p:cSld name="TITLE_AND_BOD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EC] Slide de título">
  <p:cSld name="TITLE_AND_TWO_COLUMNS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3" name="Google Shape;53;p35"/>
          <p:cNvSpPr txBox="1"/>
          <p:nvPr>
            <p:ph type="ctrTitle"/>
          </p:nvPr>
        </p:nvSpPr>
        <p:spPr>
          <a:xfrm>
            <a:off x="1194625" y="720000"/>
            <a:ext cx="3244800" cy="15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4" name="Google Shape;54;p35"/>
          <p:cNvSpPr txBox="1"/>
          <p:nvPr>
            <p:ph idx="1" type="subTitle"/>
          </p:nvPr>
        </p:nvSpPr>
        <p:spPr>
          <a:xfrm>
            <a:off x="1194625" y="2563750"/>
            <a:ext cx="2856300" cy="21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EC] Slide de conteúdo">
  <p:cSld name="TITLE_ONL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7" name="Google Shape;57;p36"/>
          <p:cNvSpPr txBox="1"/>
          <p:nvPr>
            <p:ph type="ctrTitle"/>
          </p:nvPr>
        </p:nvSpPr>
        <p:spPr>
          <a:xfrm>
            <a:off x="1194625" y="720000"/>
            <a:ext cx="3244800" cy="15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8" name="Google Shape;58;p36"/>
          <p:cNvSpPr txBox="1"/>
          <p:nvPr>
            <p:ph idx="1" type="subTitle"/>
          </p:nvPr>
        </p:nvSpPr>
        <p:spPr>
          <a:xfrm>
            <a:off x="1194625" y="2563750"/>
            <a:ext cx="2856300" cy="21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EP] Final">
  <p:cSld name="TITLE_ONLY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63" name="Google Shape;63;p3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4" name="Google Shape;64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EP] Slide de conteúdo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5" name="Google Shape;15;p24"/>
          <p:cNvSpPr txBox="1"/>
          <p:nvPr>
            <p:ph type="ctrTitle"/>
          </p:nvPr>
        </p:nvSpPr>
        <p:spPr>
          <a:xfrm>
            <a:off x="1194625" y="720000"/>
            <a:ext cx="3244800" cy="15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6" name="Google Shape;16;p24"/>
          <p:cNvSpPr txBox="1"/>
          <p:nvPr>
            <p:ph idx="1" type="subTitle"/>
          </p:nvPr>
        </p:nvSpPr>
        <p:spPr>
          <a:xfrm>
            <a:off x="1194625" y="2563750"/>
            <a:ext cx="2856300" cy="21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EP] Capa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2"/>
          <p:cNvSpPr txBox="1"/>
          <p:nvPr>
            <p:ph type="ctrTitle"/>
          </p:nvPr>
        </p:nvSpPr>
        <p:spPr>
          <a:xfrm>
            <a:off x="1366700" y="1568025"/>
            <a:ext cx="3490500" cy="170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i="1"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i="1"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i="1"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i="1"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i="1"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i="1"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i="1"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i="1"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i="1" sz="3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AP] Capa seção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AP] Slide de título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3" name="Google Shape;23;p26"/>
          <p:cNvSpPr txBox="1"/>
          <p:nvPr>
            <p:ph type="ctrTitle"/>
          </p:nvPr>
        </p:nvSpPr>
        <p:spPr>
          <a:xfrm>
            <a:off x="1194625" y="720000"/>
            <a:ext cx="3244800" cy="15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4" name="Google Shape;24;p26"/>
          <p:cNvSpPr txBox="1"/>
          <p:nvPr>
            <p:ph idx="1" type="subTitle"/>
          </p:nvPr>
        </p:nvSpPr>
        <p:spPr>
          <a:xfrm>
            <a:off x="1194625" y="2563750"/>
            <a:ext cx="2856300" cy="21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AP] Slide de conteúdo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7" name="Google Shape;27;p27"/>
          <p:cNvSpPr txBox="1"/>
          <p:nvPr>
            <p:ph type="ctrTitle"/>
          </p:nvPr>
        </p:nvSpPr>
        <p:spPr>
          <a:xfrm>
            <a:off x="1194625" y="720000"/>
            <a:ext cx="3244800" cy="15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8" name="Google Shape;28;p27"/>
          <p:cNvSpPr txBox="1"/>
          <p:nvPr>
            <p:ph idx="1" type="subTitle"/>
          </p:nvPr>
        </p:nvSpPr>
        <p:spPr>
          <a:xfrm>
            <a:off x="1194625" y="2563750"/>
            <a:ext cx="2856300" cy="21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CP] Capa seção">
  <p:cSld name="TITLE_AND_BOD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CP] Slide de título">
  <p:cSld name="TITLE_AND_TWO_COLUMNS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3" name="Google Shape;33;p29"/>
          <p:cNvSpPr txBox="1"/>
          <p:nvPr>
            <p:ph type="ctrTitle"/>
          </p:nvPr>
        </p:nvSpPr>
        <p:spPr>
          <a:xfrm>
            <a:off x="1194625" y="720000"/>
            <a:ext cx="3244800" cy="15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4" name="Google Shape;34;p29"/>
          <p:cNvSpPr txBox="1"/>
          <p:nvPr>
            <p:ph idx="1" type="subTitle"/>
          </p:nvPr>
        </p:nvSpPr>
        <p:spPr>
          <a:xfrm>
            <a:off x="1194625" y="2563750"/>
            <a:ext cx="2856300" cy="21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[CP] Slide de conteúdo">
  <p:cSld name="TITLE_ONL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7" name="Google Shape;37;p30"/>
          <p:cNvSpPr txBox="1"/>
          <p:nvPr>
            <p:ph type="ctrTitle"/>
          </p:nvPr>
        </p:nvSpPr>
        <p:spPr>
          <a:xfrm>
            <a:off x="1194625" y="720000"/>
            <a:ext cx="3244800" cy="15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None/>
              <a:defRPr sz="30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8" name="Google Shape;38;p30"/>
          <p:cNvSpPr txBox="1"/>
          <p:nvPr>
            <p:ph idx="1" type="subTitle"/>
          </p:nvPr>
        </p:nvSpPr>
        <p:spPr>
          <a:xfrm>
            <a:off x="1194625" y="2563750"/>
            <a:ext cx="2856300" cy="21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Light"/>
              <a:buNone/>
              <a:defRPr b="0" i="0" sz="2800" u="none" cap="none" strike="noStrik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b="0" i="0" sz="28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Light"/>
              <a:buChar char="●"/>
              <a:defRPr b="0" i="0" sz="1800" u="none" cap="none" strike="noStrike">
                <a:solidFill>
                  <a:schemeClr val="dk2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 b="0" i="0" sz="14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"/>
          <p:cNvSpPr txBox="1"/>
          <p:nvPr>
            <p:ph type="ctrTitle"/>
          </p:nvPr>
        </p:nvSpPr>
        <p:spPr>
          <a:xfrm>
            <a:off x="1194625" y="720000"/>
            <a:ext cx="3244800" cy="95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Node.js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0" name="Google Shape;70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3450" y="1256025"/>
            <a:ext cx="2540850" cy="2540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8c9bcd90d2_0_40"/>
          <p:cNvSpPr txBox="1"/>
          <p:nvPr>
            <p:ph type="ctrTitle"/>
          </p:nvPr>
        </p:nvSpPr>
        <p:spPr>
          <a:xfrm>
            <a:off x="1194625" y="720000"/>
            <a:ext cx="3244800" cy="130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pt-BR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Node.js</a:t>
            </a:r>
            <a:endParaRPr b="1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6" name="Google Shape;76;g38c9bcd90d2_0_40"/>
          <p:cNvSpPr txBox="1"/>
          <p:nvPr>
            <p:ph idx="1" type="subTitle"/>
          </p:nvPr>
        </p:nvSpPr>
        <p:spPr>
          <a:xfrm>
            <a:off x="1073125" y="2571750"/>
            <a:ext cx="2856300" cy="219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sz="1600"/>
              <a:t>O que é?</a:t>
            </a:r>
            <a:endParaRPr sz="1600"/>
          </a:p>
        </p:txBody>
      </p:sp>
      <p:sp>
        <p:nvSpPr>
          <p:cNvPr id="77" name="Google Shape;77;g38c9bcd90d2_0_40"/>
          <p:cNvSpPr txBox="1"/>
          <p:nvPr>
            <p:ph idx="1" type="subTitle"/>
          </p:nvPr>
        </p:nvSpPr>
        <p:spPr>
          <a:xfrm>
            <a:off x="5109575" y="962400"/>
            <a:ext cx="3527100" cy="17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b="1" lang="pt-BR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Node.js</a:t>
            </a:r>
            <a:r>
              <a:rPr lang="pt-BR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é um ambiente de execução que </a:t>
            </a:r>
            <a:r>
              <a:rPr b="1" lang="pt-BR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permite rodar código JavaScript fora do navegador</a:t>
            </a:r>
            <a:r>
              <a:rPr lang="pt-BR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geralmente no lado do </a:t>
            </a:r>
            <a:r>
              <a:rPr b="1" lang="pt-BR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servidor</a:t>
            </a:r>
            <a:r>
              <a:rPr lang="pt-BR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a54d625317_0_16"/>
          <p:cNvSpPr txBox="1"/>
          <p:nvPr>
            <p:ph type="ctrTitle"/>
          </p:nvPr>
        </p:nvSpPr>
        <p:spPr>
          <a:xfrm>
            <a:off x="1194625" y="720000"/>
            <a:ext cx="3244800" cy="130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Node.js</a:t>
            </a:r>
            <a:endParaRPr/>
          </a:p>
        </p:txBody>
      </p:sp>
      <p:sp>
        <p:nvSpPr>
          <p:cNvPr id="83" name="Google Shape;83;g3a54d625317_0_16"/>
          <p:cNvSpPr txBox="1"/>
          <p:nvPr>
            <p:ph idx="1" type="subTitle"/>
          </p:nvPr>
        </p:nvSpPr>
        <p:spPr>
          <a:xfrm>
            <a:off x="911250" y="2571750"/>
            <a:ext cx="3392100" cy="17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pt-BR" sz="1600">
                <a:solidFill>
                  <a:schemeClr val="lt1"/>
                </a:solidFill>
              </a:rPr>
              <a:t>Por que ele existe?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84" name="Google Shape;84;g3a54d625317_0_16"/>
          <p:cNvSpPr txBox="1"/>
          <p:nvPr>
            <p:ph idx="1" type="subTitle"/>
          </p:nvPr>
        </p:nvSpPr>
        <p:spPr>
          <a:xfrm>
            <a:off x="4932050" y="638400"/>
            <a:ext cx="3625800" cy="38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pt-BR" sz="1600">
                <a:solidFill>
                  <a:schemeClr val="dk1"/>
                </a:solidFill>
              </a:rPr>
              <a:t>Antes do Node.js, o </a:t>
            </a:r>
            <a:r>
              <a:rPr b="1" lang="pt-BR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JavaScript só rodava dentro de navegadores</a:t>
            </a:r>
            <a:endParaRPr b="1"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pt-BR" sz="1600">
                <a:solidFill>
                  <a:schemeClr val="dk1"/>
                </a:solidFill>
              </a:rPr>
              <a:t>O Node.js surgiu para permitir usar JavaScript em aplicações completas — incluindo servidores, scripts, automações e até aplicativos desktop e mobile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pt-BR" sz="1600">
                <a:solidFill>
                  <a:schemeClr val="dk1"/>
                </a:solidFill>
              </a:rPr>
              <a:t>Ele usa o motor V8 do Google Chrome, otimizado para velocidade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a68d4655cc_0_3"/>
          <p:cNvSpPr txBox="1"/>
          <p:nvPr>
            <p:ph type="ctrTitle"/>
          </p:nvPr>
        </p:nvSpPr>
        <p:spPr>
          <a:xfrm>
            <a:off x="1194625" y="720000"/>
            <a:ext cx="3244800" cy="130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Node.js</a:t>
            </a:r>
            <a:endParaRPr/>
          </a:p>
        </p:txBody>
      </p:sp>
      <p:sp>
        <p:nvSpPr>
          <p:cNvPr id="90" name="Google Shape;90;g3a68d4655cc_0_3"/>
          <p:cNvSpPr txBox="1"/>
          <p:nvPr>
            <p:ph idx="1" type="subTitle"/>
          </p:nvPr>
        </p:nvSpPr>
        <p:spPr>
          <a:xfrm>
            <a:off x="830250" y="2571750"/>
            <a:ext cx="3473100" cy="17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sz="1600">
                <a:solidFill>
                  <a:schemeClr val="lt1"/>
                </a:solidFill>
              </a:rPr>
              <a:t>O que o Node.js oferece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91" name="Google Shape;91;g3a68d4655cc_0_3"/>
          <p:cNvSpPr txBox="1"/>
          <p:nvPr>
            <p:ph idx="1" type="subTitle"/>
          </p:nvPr>
        </p:nvSpPr>
        <p:spPr>
          <a:xfrm>
            <a:off x="5107500" y="720000"/>
            <a:ext cx="3316500" cy="33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pt-BR" sz="1600">
                <a:solidFill>
                  <a:schemeClr val="dk1"/>
                </a:solidFill>
              </a:rPr>
              <a:t>Execução rápida graças ao V8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pt-BR" sz="1600">
                <a:solidFill>
                  <a:schemeClr val="dk1"/>
                </a:solidFill>
              </a:rPr>
              <a:t>Programação assíncrona usando callbacks, Promises e async/await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b="1" lang="pt-BR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NPM</a:t>
            </a:r>
            <a:r>
              <a:rPr lang="pt-BR" sz="1600">
                <a:solidFill>
                  <a:schemeClr val="dk1"/>
                </a:solidFill>
              </a:rPr>
              <a:t>, o maior repositório de pacotes do mundo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a68e7ef1b8_0_6"/>
          <p:cNvSpPr txBox="1"/>
          <p:nvPr>
            <p:ph type="ctrTitle"/>
          </p:nvPr>
        </p:nvSpPr>
        <p:spPr>
          <a:xfrm>
            <a:off x="1194625" y="720000"/>
            <a:ext cx="3244800" cy="130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Node.js</a:t>
            </a:r>
            <a:endParaRPr/>
          </a:p>
        </p:txBody>
      </p:sp>
      <p:sp>
        <p:nvSpPr>
          <p:cNvPr id="97" name="Google Shape;97;g3a68e7ef1b8_0_6"/>
          <p:cNvSpPr txBox="1"/>
          <p:nvPr>
            <p:ph idx="1" type="subTitle"/>
          </p:nvPr>
        </p:nvSpPr>
        <p:spPr>
          <a:xfrm>
            <a:off x="830250" y="2571750"/>
            <a:ext cx="3473100" cy="17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sz="1600">
                <a:solidFill>
                  <a:schemeClr val="lt1"/>
                </a:solidFill>
              </a:rPr>
              <a:t>Onde ele é usado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98" name="Google Shape;98;g3a68e7ef1b8_0_6"/>
          <p:cNvSpPr txBox="1"/>
          <p:nvPr>
            <p:ph idx="1" type="subTitle"/>
          </p:nvPr>
        </p:nvSpPr>
        <p:spPr>
          <a:xfrm>
            <a:off x="5011875" y="598500"/>
            <a:ext cx="3847500" cy="205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Criar APIs e servidores web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Processar filas de tarefas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Criar CLIs (ferramentas de linha de comando)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pt-BR" sz="1600">
                <a:solidFill>
                  <a:schemeClr val="dk1"/>
                </a:solidFill>
              </a:rPr>
              <a:t>Desenvolver back-end de aplicativos web</a:t>
            </a:r>
            <a:endParaRPr sz="1600">
              <a:solidFill>
                <a:schemeClr val="dk1"/>
              </a:solidFill>
            </a:endParaRPr>
          </a:p>
        </p:txBody>
      </p:sp>
      <p:sp>
        <p:nvSpPr>
          <p:cNvPr id="99" name="Google Shape;99;g3a68e7ef1b8_0_6"/>
          <p:cNvSpPr txBox="1"/>
          <p:nvPr>
            <p:ph idx="1" type="subTitle"/>
          </p:nvPr>
        </p:nvSpPr>
        <p:spPr>
          <a:xfrm>
            <a:off x="4824525" y="2907525"/>
            <a:ext cx="3569100" cy="191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Apps desktop com Electron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600">
                <a:solidFill>
                  <a:schemeClr val="dk1"/>
                </a:solidFill>
              </a:rPr>
              <a:t>Apps mobile com React Native (como parte das ferramentas)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pt-BR" sz="1600">
                <a:solidFill>
                  <a:schemeClr val="dk1"/>
                </a:solidFill>
              </a:rPr>
              <a:t>Bots, automações e scripts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a68e7ef1b8_0_13"/>
          <p:cNvSpPr txBox="1"/>
          <p:nvPr>
            <p:ph type="ctrTitle"/>
          </p:nvPr>
        </p:nvSpPr>
        <p:spPr>
          <a:xfrm>
            <a:off x="1194625" y="720000"/>
            <a:ext cx="3244800" cy="130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b="1" lang="pt-BR">
                <a:latin typeface="Roboto"/>
                <a:ea typeface="Roboto"/>
                <a:cs typeface="Roboto"/>
                <a:sym typeface="Roboto"/>
              </a:rPr>
              <a:t>Node.js</a:t>
            </a:r>
            <a:endParaRPr/>
          </a:p>
        </p:txBody>
      </p:sp>
      <p:sp>
        <p:nvSpPr>
          <p:cNvPr id="105" name="Google Shape;105;g3a68e7ef1b8_0_13"/>
          <p:cNvSpPr txBox="1"/>
          <p:nvPr>
            <p:ph idx="1" type="subTitle"/>
          </p:nvPr>
        </p:nvSpPr>
        <p:spPr>
          <a:xfrm>
            <a:off x="830250" y="2571750"/>
            <a:ext cx="3473100" cy="17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sz="1600">
                <a:solidFill>
                  <a:schemeClr val="lt1"/>
                </a:solidFill>
              </a:rPr>
              <a:t>O que diferencia o Node.js de outras plataformas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06" name="Google Shape;106;g3a68e7ef1b8_0_13"/>
          <p:cNvSpPr txBox="1"/>
          <p:nvPr>
            <p:ph idx="1" type="subTitle"/>
          </p:nvPr>
        </p:nvSpPr>
        <p:spPr>
          <a:xfrm>
            <a:off x="5016375" y="720000"/>
            <a:ext cx="3600000" cy="29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pt-BR" sz="1600">
                <a:solidFill>
                  <a:schemeClr val="dk1"/>
                </a:solidFill>
              </a:rPr>
              <a:t>Comunidade enorme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pt-BR" sz="1600">
                <a:solidFill>
                  <a:schemeClr val="dk1"/>
                </a:solidFill>
              </a:rPr>
              <a:t>Uso do mesmo idioma (JavaScript) no front-end e no back-end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pt-BR" sz="1600">
                <a:solidFill>
                  <a:schemeClr val="dk1"/>
                </a:solidFill>
              </a:rPr>
              <a:t>Ótimo para aplicações em tempo real (chats, jogos online, etc.)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a68e7ef1b8_0_39"/>
          <p:cNvSpPr txBox="1"/>
          <p:nvPr>
            <p:ph idx="1" type="subTitle"/>
          </p:nvPr>
        </p:nvSpPr>
        <p:spPr>
          <a:xfrm>
            <a:off x="1215000" y="222750"/>
            <a:ext cx="5275200" cy="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pt-BR" sz="2000">
                <a:solidFill>
                  <a:schemeClr val="dk1"/>
                </a:solidFill>
              </a:rPr>
              <a:t>Exemplo de servidor com Node.js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112" name="Google Shape;112;g3a68e7ef1b8_0_39"/>
          <p:cNvSpPr txBox="1"/>
          <p:nvPr>
            <p:ph idx="1" type="subTitle"/>
          </p:nvPr>
        </p:nvSpPr>
        <p:spPr>
          <a:xfrm>
            <a:off x="1478250" y="982650"/>
            <a:ext cx="7016700" cy="31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i="1" lang="pt-BR" sz="1600">
                <a:solidFill>
                  <a:schemeClr val="dk1"/>
                </a:solidFill>
              </a:rPr>
              <a:t>npm init</a:t>
            </a:r>
            <a:endParaRPr i="1"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pt-BR" sz="1600">
                <a:solidFill>
                  <a:schemeClr val="dk1"/>
                </a:solidFill>
              </a:rPr>
              <a:t>const http = require("http");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pt-BR" sz="1600">
                <a:solidFill>
                  <a:schemeClr val="dk1"/>
                </a:solidFill>
              </a:rPr>
              <a:t>const server = http.createServer((req, res) =&gt; { res.end("Olá do Node.js!"); }); 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pt-BR" sz="1600">
                <a:solidFill>
                  <a:schemeClr val="dk1"/>
                </a:solidFill>
              </a:rPr>
              <a:t>server.listen(3000, () =&gt; { console.log("Servidor rodando na porta 3000"); });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i="1" lang="pt-BR" sz="1600">
                <a:solidFill>
                  <a:schemeClr val="dk1"/>
                </a:solidFill>
              </a:rPr>
              <a:t>node start</a:t>
            </a:r>
            <a:endParaRPr i="1"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ducação Profission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